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66"/>
  </p:notesMasterIdLst>
  <p:sldIdLst>
    <p:sldId id="256" r:id="rId2"/>
    <p:sldId id="258" r:id="rId3"/>
    <p:sldId id="267" r:id="rId4"/>
    <p:sldId id="264" r:id="rId5"/>
    <p:sldId id="302" r:id="rId6"/>
    <p:sldId id="307" r:id="rId7"/>
    <p:sldId id="308" r:id="rId8"/>
    <p:sldId id="304" r:id="rId9"/>
    <p:sldId id="305" r:id="rId10"/>
    <p:sldId id="306" r:id="rId11"/>
    <p:sldId id="309" r:id="rId12"/>
    <p:sldId id="311" r:id="rId13"/>
    <p:sldId id="312" r:id="rId14"/>
    <p:sldId id="313" r:id="rId15"/>
    <p:sldId id="310" r:id="rId16"/>
    <p:sldId id="314" r:id="rId17"/>
    <p:sldId id="315" r:id="rId18"/>
    <p:sldId id="297" r:id="rId19"/>
    <p:sldId id="265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2" r:id="rId30"/>
    <p:sldId id="330" r:id="rId31"/>
    <p:sldId id="331" r:id="rId32"/>
    <p:sldId id="298" r:id="rId33"/>
    <p:sldId id="316" r:id="rId34"/>
    <p:sldId id="333" r:id="rId35"/>
    <p:sldId id="334" r:id="rId36"/>
    <p:sldId id="335" r:id="rId37"/>
    <p:sldId id="336" r:id="rId38"/>
    <p:sldId id="337" r:id="rId39"/>
    <p:sldId id="338" r:id="rId40"/>
    <p:sldId id="299" r:id="rId41"/>
    <p:sldId id="339" r:id="rId42"/>
    <p:sldId id="341" r:id="rId43"/>
    <p:sldId id="342" r:id="rId44"/>
    <p:sldId id="300" r:id="rId45"/>
    <p:sldId id="344" r:id="rId46"/>
    <p:sldId id="343" r:id="rId47"/>
    <p:sldId id="345" r:id="rId48"/>
    <p:sldId id="347" r:id="rId49"/>
    <p:sldId id="301" r:id="rId50"/>
    <p:sldId id="340" r:id="rId51"/>
    <p:sldId id="349" r:id="rId52"/>
    <p:sldId id="350" r:id="rId53"/>
    <p:sldId id="348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17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43578EA-C3EF-0E49-B939-A4B2C505CB4B}">
          <p14:sldIdLst>
            <p14:sldId id="256"/>
            <p14:sldId id="258"/>
          </p14:sldIdLst>
        </p14:section>
        <p14:section name="Install git dan SSH Key" id="{CBCFCFB0-5CA8-344D-A32D-B066EBC37FBB}">
          <p14:sldIdLst>
            <p14:sldId id="267"/>
            <p14:sldId id="264"/>
            <p14:sldId id="302"/>
            <p14:sldId id="307"/>
            <p14:sldId id="308"/>
            <p14:sldId id="304"/>
            <p14:sldId id="305"/>
            <p14:sldId id="306"/>
            <p14:sldId id="309"/>
            <p14:sldId id="311"/>
            <p14:sldId id="312"/>
            <p14:sldId id="313"/>
            <p14:sldId id="310"/>
            <p14:sldId id="314"/>
            <p14:sldId id="315"/>
          </p14:sldIdLst>
        </p14:section>
        <p14:section name="Setup Database" id="{761BC753-B8A5-BE46-B8EB-BDE425757D73}">
          <p14:sldIdLst>
            <p14:sldId id="297"/>
            <p14:sldId id="265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2"/>
            <p14:sldId id="330"/>
            <p14:sldId id="331"/>
          </p14:sldIdLst>
        </p14:section>
        <p14:section name="Deployment Backend Application" id="{0BF0AE6C-30B8-CB4B-9691-F6C14548A2B1}">
          <p14:sldIdLst>
            <p14:sldId id="298"/>
            <p14:sldId id="316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Reverse Proxy for Backend Application" id="{7D56BDFB-8ACA-4C44-8400-04C98C00BD38}">
          <p14:sldIdLst>
            <p14:sldId id="299"/>
            <p14:sldId id="339"/>
            <p14:sldId id="341"/>
            <p14:sldId id="342"/>
          </p14:sldIdLst>
        </p14:section>
        <p14:section name="Custom Domain for Backend Application" id="{3AEFF2A5-F150-094F-A122-E79146210D58}">
          <p14:sldIdLst>
            <p14:sldId id="300"/>
            <p14:sldId id="344"/>
            <p14:sldId id="343"/>
            <p14:sldId id="345"/>
            <p14:sldId id="347"/>
          </p14:sldIdLst>
        </p14:section>
        <p14:section name="SSL Configuration for Backend Application" id="{E7A21DFC-E1C0-DD47-B0B8-D936B69A974E}">
          <p14:sldIdLst>
            <p14:sldId id="301"/>
            <p14:sldId id="340"/>
            <p14:sldId id="349"/>
            <p14:sldId id="350"/>
            <p14:sldId id="348"/>
            <p14:sldId id="352"/>
          </p14:sldIdLst>
        </p14:section>
        <p14:section name="Pengujian Web Housy" id="{3777F489-A255-4743-AAB3-805E0FC4FDFF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  <p14:section name="Finish" id="{11D4685D-3596-3E4A-A1F0-4981F614ADCD}">
          <p14:sldIdLst>
            <p14:sldId id="31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3"/>
    <a:srgbClr val="171717"/>
    <a:srgbClr val="908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D9E410-7518-4CC4-A1A9-7EF3BD75E3F0}">
  <a:tblStyle styleId="{31D9E410-7518-4CC4-A1A9-7EF3BD75E3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/>
    <p:restoredTop sz="94595"/>
  </p:normalViewPr>
  <p:slideViewPr>
    <p:cSldViewPr snapToGrid="0" snapToObjects="1">
      <p:cViewPr>
        <p:scale>
          <a:sx n="112" d="100"/>
          <a:sy n="112" d="100"/>
        </p:scale>
        <p:origin x="129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71474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17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66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321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623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487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330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990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469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804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699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193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7713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706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013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478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937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40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9564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220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682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336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1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794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949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0231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020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05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9297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62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030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8090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76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6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31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296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930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169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413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2007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512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02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768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0652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304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561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2362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421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011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272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e13d9a7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e13d9a7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874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208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3615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8487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706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0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926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7876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186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3817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1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6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15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58d5a3e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58d5a3e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454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16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DumbwaysDotId/housy-backen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8350;p69"/>
          <p:cNvGrpSpPr/>
          <p:nvPr/>
        </p:nvGrpSpPr>
        <p:grpSpPr>
          <a:xfrm>
            <a:off x="2666978" y="931932"/>
            <a:ext cx="6143437" cy="3190336"/>
            <a:chOff x="238125" y="999450"/>
            <a:chExt cx="7140700" cy="3708224"/>
          </a:xfrm>
        </p:grpSpPr>
        <p:sp>
          <p:nvSpPr>
            <p:cNvPr id="8" name="Google Shape;8351;p69"/>
            <p:cNvSpPr/>
            <p:nvPr/>
          </p:nvSpPr>
          <p:spPr>
            <a:xfrm>
              <a:off x="2171975" y="3872925"/>
              <a:ext cx="7900" cy="25"/>
            </a:xfrm>
            <a:custGeom>
              <a:avLst/>
              <a:gdLst/>
              <a:ahLst/>
              <a:cxnLst/>
              <a:rect l="l" t="t" r="r" b="b"/>
              <a:pathLst>
                <a:path w="316" h="1" extrusionOk="0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8352;p69"/>
            <p:cNvSpPr/>
            <p:nvPr/>
          </p:nvSpPr>
          <p:spPr>
            <a:xfrm>
              <a:off x="2180299" y="999450"/>
              <a:ext cx="3256350" cy="3708224"/>
            </a:xfrm>
            <a:custGeom>
              <a:avLst/>
              <a:gdLst/>
              <a:ahLst/>
              <a:cxnLst/>
              <a:rect l="l" t="t" r="r" b="b"/>
              <a:pathLst>
                <a:path w="130254" h="148329" extrusionOk="0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8353;p69"/>
            <p:cNvSpPr/>
            <p:nvPr/>
          </p:nvSpPr>
          <p:spPr>
            <a:xfrm>
              <a:off x="238125" y="2853750"/>
              <a:ext cx="2358675" cy="1853475"/>
            </a:xfrm>
            <a:custGeom>
              <a:avLst/>
              <a:gdLst/>
              <a:ahLst/>
              <a:cxnLst/>
              <a:rect l="l" t="t" r="r" b="b"/>
              <a:pathLst>
                <a:path w="94347" h="74139" extrusionOk="0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8354;p69"/>
            <p:cNvSpPr/>
            <p:nvPr/>
          </p:nvSpPr>
          <p:spPr>
            <a:xfrm>
              <a:off x="238125" y="999450"/>
              <a:ext cx="1942200" cy="2270400"/>
            </a:xfrm>
            <a:custGeom>
              <a:avLst/>
              <a:gdLst/>
              <a:ahLst/>
              <a:cxnLst/>
              <a:rect l="l" t="t" r="r" b="b"/>
              <a:pathLst>
                <a:path w="77688" h="90816" extrusionOk="0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8355;p69"/>
            <p:cNvSpPr/>
            <p:nvPr/>
          </p:nvSpPr>
          <p:spPr>
            <a:xfrm>
              <a:off x="3808250" y="2852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 w="762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8356;p69"/>
            <p:cNvSpPr/>
            <p:nvPr/>
          </p:nvSpPr>
          <p:spPr>
            <a:xfrm>
              <a:off x="1762475" y="999450"/>
              <a:ext cx="2386250" cy="2044875"/>
            </a:xfrm>
            <a:custGeom>
              <a:avLst/>
              <a:gdLst/>
              <a:ahLst/>
              <a:cxnLst/>
              <a:rect l="l" t="t" r="r" b="b"/>
              <a:pathLst>
                <a:path w="95450" h="81795" extrusionOk="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8357;p69"/>
            <p:cNvSpPr/>
            <p:nvPr/>
          </p:nvSpPr>
          <p:spPr>
            <a:xfrm>
              <a:off x="3338000" y="2435975"/>
              <a:ext cx="2101275" cy="2271250"/>
            </a:xfrm>
            <a:custGeom>
              <a:avLst/>
              <a:gdLst/>
              <a:ahLst/>
              <a:cxnLst/>
              <a:rect l="l" t="t" r="r" b="b"/>
              <a:pathLst>
                <a:path w="84051" h="90850" extrusionOk="0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8358;p69"/>
            <p:cNvSpPr/>
            <p:nvPr/>
          </p:nvSpPr>
          <p:spPr>
            <a:xfrm>
              <a:off x="5019250" y="2852875"/>
              <a:ext cx="2359150" cy="1854350"/>
            </a:xfrm>
            <a:custGeom>
              <a:avLst/>
              <a:gdLst/>
              <a:ahLst/>
              <a:cxnLst/>
              <a:rect l="l" t="t" r="r" b="b"/>
              <a:pathLst>
                <a:path w="94366" h="74174" extrusionOk="0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8359;p69"/>
            <p:cNvSpPr/>
            <p:nvPr/>
          </p:nvSpPr>
          <p:spPr>
            <a:xfrm>
              <a:off x="5025375" y="999450"/>
              <a:ext cx="2353450" cy="2270825"/>
            </a:xfrm>
            <a:custGeom>
              <a:avLst/>
              <a:gdLst/>
              <a:ahLst/>
              <a:cxnLst/>
              <a:rect l="l" t="t" r="r" b="b"/>
              <a:pathLst>
                <a:path w="94138" h="90833" extrusionOk="0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noFill/>
            <a:ln w="76200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Week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</a:rPr>
              <a:t>Gilbran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Fairuz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Maulana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lt1"/>
                </a:solidFill>
              </a:rPr>
              <a:t>Dum</a:t>
            </a:r>
            <a:r>
              <a:rPr lang="en-US" dirty="0" err="1" smtClean="0">
                <a:solidFill>
                  <a:schemeClr val="lt1"/>
                </a:solidFill>
              </a:rPr>
              <a:t>bways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Bootcamp</a:t>
            </a:r>
            <a:r>
              <a:rPr lang="en-US" dirty="0" smtClean="0">
                <a:solidFill>
                  <a:schemeClr val="lt1"/>
                </a:solidFill>
              </a:rPr>
              <a:t> </a:t>
            </a:r>
            <a:r>
              <a:rPr lang="en-US" dirty="0" err="1" smtClean="0">
                <a:solidFill>
                  <a:schemeClr val="lt1"/>
                </a:solidFill>
              </a:rPr>
              <a:t>Devops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98" y="704602"/>
            <a:ext cx="5294895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 smtClean="0">
                <a:solidFill>
                  <a:schemeClr val="bg1"/>
                </a:solidFill>
              </a:rPr>
              <a:t>ssh-keygen</a:t>
            </a:r>
            <a:r>
              <a:rPr lang="en-US" sz="1600" dirty="0" smtClean="0">
                <a:solidFill>
                  <a:schemeClr val="bg1"/>
                </a:solidFill>
              </a:rPr>
              <a:t>”.</a:t>
            </a:r>
            <a:r>
              <a:rPr lang="en-US" sz="1600" dirty="0"/>
              <a:t/>
            </a:r>
            <a:br>
              <a:rPr lang="en-US" sz="1600" dirty="0"/>
            </a:b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22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98" y="706560"/>
            <a:ext cx="5294895" cy="3730277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>
                <a:solidFill>
                  <a:schemeClr val="bg1"/>
                </a:solidFill>
              </a:rPr>
              <a:t>C</a:t>
            </a:r>
            <a:r>
              <a:rPr lang="en-US" sz="1600" dirty="0" smtClean="0">
                <a:solidFill>
                  <a:schemeClr val="bg1"/>
                </a:solidFill>
              </a:rPr>
              <a:t>opy </a:t>
            </a:r>
            <a:r>
              <a:rPr lang="en-US" sz="1600" dirty="0" err="1">
                <a:solidFill>
                  <a:schemeClr val="bg1"/>
                </a:solidFill>
              </a:rPr>
              <a:t>isi</a:t>
            </a:r>
            <a:r>
              <a:rPr lang="en-US" sz="1600" dirty="0">
                <a:solidFill>
                  <a:schemeClr val="bg1"/>
                </a:solidFill>
              </a:rPr>
              <a:t> file </a:t>
            </a:r>
            <a:r>
              <a:rPr lang="en-US" sz="1600" dirty="0" err="1">
                <a:solidFill>
                  <a:schemeClr val="bg1"/>
                </a:solidFill>
              </a:rPr>
              <a:t>keygen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didaftarkan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Github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5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2" y="704602"/>
            <a:ext cx="7271288" cy="373419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github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setting,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pilih</a:t>
            </a:r>
            <a:r>
              <a:rPr lang="en-US" sz="1600" dirty="0">
                <a:solidFill>
                  <a:schemeClr val="bg1"/>
                </a:solidFill>
              </a:rPr>
              <a:t> menu "SSH and GPG Keys",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klik</a:t>
            </a:r>
            <a:r>
              <a:rPr lang="en-US" sz="1600" dirty="0">
                <a:solidFill>
                  <a:schemeClr val="bg1"/>
                </a:solidFill>
              </a:rPr>
              <a:t> "New SSH Keys"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menambahkan</a:t>
            </a:r>
            <a:r>
              <a:rPr lang="en-US" sz="1600" dirty="0">
                <a:solidFill>
                  <a:schemeClr val="bg1"/>
                </a:solidFill>
              </a:rPr>
              <a:t> SSH key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6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2" y="707266"/>
            <a:ext cx="7271288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Paste file </a:t>
            </a:r>
            <a:r>
              <a:rPr lang="en-US" sz="1600" dirty="0" err="1">
                <a:solidFill>
                  <a:schemeClr val="bg1"/>
                </a:solidFill>
              </a:rPr>
              <a:t>keygen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setiap</a:t>
            </a:r>
            <a:r>
              <a:rPr lang="en-US" sz="1600" dirty="0">
                <a:solidFill>
                  <a:schemeClr val="bg1"/>
                </a:solidFill>
              </a:rPr>
              <a:t> instance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3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789" y="707266"/>
            <a:ext cx="7260914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269673"/>
            <a:ext cx="3576371" cy="1169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muncul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tampilan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apabila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server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penambahan</a:t>
            </a:r>
            <a:r>
              <a:rPr lang="en-US" sz="1600" dirty="0">
                <a:solidFill>
                  <a:schemeClr val="bg1"/>
                </a:solidFill>
              </a:rPr>
              <a:t> SSH key.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79" y="704602"/>
            <a:ext cx="5286932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"</a:t>
            </a:r>
            <a:r>
              <a:rPr lang="en-US" sz="1600" dirty="0" err="1">
                <a:solidFill>
                  <a:schemeClr val="bg1"/>
                </a:solidFill>
              </a:rPr>
              <a:t>ssh</a:t>
            </a:r>
            <a:r>
              <a:rPr lang="en-US" sz="1600" dirty="0">
                <a:solidFill>
                  <a:schemeClr val="bg1"/>
                </a:solidFill>
              </a:rPr>
              <a:t> -T </a:t>
            </a:r>
            <a:r>
              <a:rPr lang="en-US" sz="1600" dirty="0" err="1" smtClean="0">
                <a:solidFill>
                  <a:schemeClr val="bg1"/>
                </a:solidFill>
              </a:rPr>
              <a:t>git@github.com</a:t>
            </a:r>
            <a:r>
              <a:rPr lang="en-US" sz="1600" dirty="0" smtClean="0">
                <a:solidFill>
                  <a:schemeClr val="bg1"/>
                </a:solidFill>
              </a:rPr>
              <a:t>"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server,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autentikasi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17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04602"/>
            <a:ext cx="5281353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err="1">
                <a:solidFill>
                  <a:schemeClr val="tx2"/>
                </a:solidFill>
              </a:rPr>
              <a:t>Lakukan</a:t>
            </a:r>
            <a:r>
              <a:rPr lang="en-US" sz="1600" dirty="0">
                <a:solidFill>
                  <a:schemeClr val="tx2"/>
                </a:solidFill>
              </a:rPr>
              <a:t> clone project frontend </a:t>
            </a:r>
            <a:r>
              <a:rPr lang="en-US" sz="1600" dirty="0" err="1">
                <a:solidFill>
                  <a:schemeClr val="tx2"/>
                </a:solidFill>
              </a:rPr>
              <a:t>dan</a:t>
            </a:r>
            <a:r>
              <a:rPr lang="en-US" sz="1600" dirty="0">
                <a:solidFill>
                  <a:schemeClr val="tx2"/>
                </a:solidFill>
              </a:rPr>
              <a:t> backend, </a:t>
            </a:r>
            <a:r>
              <a:rPr lang="en-US" sz="1600" dirty="0" err="1">
                <a:solidFill>
                  <a:schemeClr val="tx2"/>
                </a:solidFill>
              </a:rPr>
              <a:t>lalu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masuk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direktori</a:t>
            </a:r>
            <a:r>
              <a:rPr lang="en-US" sz="1600" dirty="0">
                <a:solidFill>
                  <a:schemeClr val="tx2"/>
                </a:solidFill>
              </a:rPr>
              <a:t> project.</a:t>
            </a:r>
            <a:endParaRPr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07972"/>
            <a:ext cx="5281353" cy="372745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indent="0"/>
            <a:r>
              <a:rPr lang="en-US" sz="1600" dirty="0" smtClean="0">
                <a:solidFill>
                  <a:schemeClr val="tx2"/>
                </a:solidFill>
              </a:rPr>
              <a:t>Push </a:t>
            </a:r>
            <a:r>
              <a:rPr lang="en-US" sz="1600" dirty="0">
                <a:solidFill>
                  <a:schemeClr val="tx2"/>
                </a:solidFill>
              </a:rPr>
              <a:t>project </a:t>
            </a:r>
            <a:r>
              <a:rPr lang="en-US" sz="1600" dirty="0" err="1">
                <a:solidFill>
                  <a:schemeClr val="tx2"/>
                </a:solidFill>
              </a:rPr>
              <a:t>tersebut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ke</a:t>
            </a:r>
            <a:r>
              <a:rPr lang="en-US" sz="1600" dirty="0">
                <a:solidFill>
                  <a:schemeClr val="tx2"/>
                </a:solidFill>
              </a:rPr>
              <a:t> repository yang </a:t>
            </a:r>
            <a:r>
              <a:rPr lang="en-US" sz="1600" dirty="0" err="1">
                <a:solidFill>
                  <a:schemeClr val="tx2"/>
                </a:solidFill>
              </a:rPr>
              <a:t>tadi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dibuat</a:t>
            </a:r>
            <a:endParaRPr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7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SETUP DATABASE</a:t>
            </a:r>
            <a:endParaRPr sz="2750"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4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update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upgrade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instance database.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7252419" y="0"/>
            <a:ext cx="1891581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434343"/>
                </a:solidFill>
              </a:rPr>
              <a:t>Task Week 2</a:t>
            </a:r>
            <a:endParaRPr sz="2400" dirty="0">
              <a:solidFill>
                <a:srgbClr val="434343"/>
              </a:solidFill>
            </a:endParaRPr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275419" y="2111861"/>
            <a:ext cx="492278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Clone application in here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github.com/DumbwaysDotId/housy-backend</a:t>
            </a:r>
            <a:endParaRPr lang="en-US" dirty="0" smtClean="0"/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Change </a:t>
            </a:r>
            <a:r>
              <a:rPr lang="en-US" dirty="0"/>
              <a:t>directory to </a:t>
            </a:r>
            <a:r>
              <a:rPr lang="en-US" b="1" dirty="0"/>
              <a:t>backend</a:t>
            </a:r>
            <a:r>
              <a:rPr lang="en-US" dirty="0"/>
              <a:t> and deploy the </a:t>
            </a:r>
            <a:r>
              <a:rPr lang="en-US" dirty="0" smtClean="0"/>
              <a:t>application.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Import </a:t>
            </a:r>
            <a:r>
              <a:rPr lang="en-US" dirty="0"/>
              <a:t>database with </a:t>
            </a:r>
            <a:r>
              <a:rPr lang="en-US" dirty="0" err="1" smtClean="0"/>
              <a:t>sequelize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275421" y="1697762"/>
            <a:ext cx="3361269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DEPLOYMENT BACKEND APPLICATION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1892037" y="189665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03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271325" y="2413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INSTALL GIT &amp; SSH KEY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132355" y="487500"/>
            <a:ext cx="5065854" cy="578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133350">
              <a:buFont typeface="Arial" charset="0"/>
              <a:buChar char="•"/>
            </a:pPr>
            <a:r>
              <a:rPr lang="en-US" dirty="0" smtClean="0"/>
              <a:t>Fork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https://github.com/DumbwaysDotId/housy-backend</a:t>
            </a:r>
            <a:r>
              <a:rPr lang="en-US" dirty="0"/>
              <a:t>" to your </a:t>
            </a:r>
            <a:r>
              <a:rPr lang="en-US" dirty="0" err="1" smtClean="0"/>
              <a:t>GitHub</a:t>
            </a:r>
            <a:r>
              <a:rPr lang="en-US" dirty="0" smtClean="0"/>
              <a:t> account.</a:t>
            </a:r>
          </a:p>
          <a:p>
            <a:pPr marL="285750" indent="-133350">
              <a:buFont typeface="Arial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SSH Key for the </a:t>
            </a:r>
            <a:r>
              <a:rPr lang="en-US" dirty="0" err="1" smtClean="0"/>
              <a:t>Git</a:t>
            </a:r>
            <a:endParaRPr lang="en-US" dirty="0"/>
          </a:p>
          <a:p>
            <a:pPr marL="285750" indent="-133350">
              <a:buFont typeface="Arial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on the server can </a:t>
            </a:r>
            <a:r>
              <a:rPr lang="en-US" dirty="0" err="1"/>
              <a:t>git</a:t>
            </a:r>
            <a:r>
              <a:rPr lang="en-US" dirty="0"/>
              <a:t> pull, </a:t>
            </a:r>
            <a:r>
              <a:rPr lang="en-US" dirty="0" err="1"/>
              <a:t>git</a:t>
            </a:r>
            <a:r>
              <a:rPr lang="en-US" dirty="0"/>
              <a:t> commit, </a:t>
            </a:r>
            <a:r>
              <a:rPr lang="en-US" dirty="0" err="1"/>
              <a:t>git</a:t>
            </a:r>
            <a:r>
              <a:rPr lang="en-US" dirty="0"/>
              <a:t> push without username &amp; password</a:t>
            </a: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1892037" y="227306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01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272687" y="8609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SETUP DATABASE</a:t>
            </a:r>
            <a:endParaRPr dirty="0"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272682" y="1275523"/>
            <a:ext cx="331637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Create new instance for </a:t>
            </a:r>
            <a:r>
              <a:rPr lang="en-US" dirty="0" smtClean="0"/>
              <a:t>Backend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Install </a:t>
            </a:r>
            <a:r>
              <a:rPr lang="en-US" dirty="0"/>
              <a:t>database on the </a:t>
            </a:r>
            <a:r>
              <a:rPr lang="en-US" dirty="0" smtClean="0"/>
              <a:t>server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Can </a:t>
            </a:r>
            <a:r>
              <a:rPr lang="en-US" dirty="0"/>
              <a:t>remote on the database from the </a:t>
            </a:r>
            <a:r>
              <a:rPr lang="en-US" dirty="0" smtClean="0"/>
              <a:t>client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/>
              <a:t>Setup security group with private </a:t>
            </a:r>
            <a:r>
              <a:rPr lang="en-US" dirty="0" smtClean="0"/>
              <a:t>IP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1892037" y="1061981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02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275421" y="2534575"/>
            <a:ext cx="397699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REVERSE PROXY FOR BACKEND APPLICATION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275420" y="2948198"/>
            <a:ext cx="492278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Update and upgrade the operating </a:t>
            </a:r>
            <a:r>
              <a:rPr lang="en-US" dirty="0" smtClean="0"/>
              <a:t>system.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Install </a:t>
            </a:r>
            <a:r>
              <a:rPr lang="en-US" dirty="0"/>
              <a:t>web server for reverse </a:t>
            </a:r>
            <a:r>
              <a:rPr lang="en-US" dirty="0" smtClean="0"/>
              <a:t>proxy.</a:t>
            </a:r>
          </a:p>
          <a:p>
            <a:pPr marL="177800" indent="-169863">
              <a:buFont typeface="Arial" charset="0"/>
              <a:buChar char="•"/>
            </a:pPr>
            <a:r>
              <a:rPr lang="en-US" dirty="0" smtClean="0"/>
              <a:t>Create </a:t>
            </a:r>
            <a:r>
              <a:rPr lang="en-US" dirty="0"/>
              <a:t>reverse proxy from application with port 5000 to port </a:t>
            </a:r>
            <a:r>
              <a:rPr lang="en-US" dirty="0" smtClean="0"/>
              <a:t>80.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1892037" y="2731331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04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275422" y="3371387"/>
            <a:ext cx="413839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CUSTOM DOMAIN FOR BACKEND APPLICATION</a:t>
            </a:r>
            <a:endParaRPr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275420" y="3784536"/>
            <a:ext cx="492278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69863">
              <a:buFont typeface="Arial" charset="0"/>
              <a:buChar char="•"/>
            </a:pPr>
            <a:r>
              <a:rPr lang="en-US" dirty="0"/>
              <a:t>Setup subdomain for the application </a:t>
            </a:r>
            <a:r>
              <a:rPr lang="en-US" b="1" dirty="0" err="1"/>
              <a:t>api.name.instructype.com</a:t>
            </a:r>
            <a:endParaRPr lang="en-US"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1892037" y="3566006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>
                <a:solidFill>
                  <a:schemeClr val="lt1"/>
                </a:solidFill>
              </a:rPr>
              <a:t>05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9" name="Google Shape;157;p26"/>
          <p:cNvSpPr txBox="1">
            <a:spLocks/>
          </p:cNvSpPr>
          <p:nvPr/>
        </p:nvSpPr>
        <p:spPr>
          <a:xfrm>
            <a:off x="1892037" y="4356936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is-IS" sz="4000" dirty="0" smtClean="0">
                <a:solidFill>
                  <a:schemeClr val="lt1"/>
                </a:solidFill>
              </a:rPr>
              <a:t>06</a:t>
            </a:r>
            <a:endParaRPr lang="is-IS" sz="4000" dirty="0">
              <a:solidFill>
                <a:schemeClr val="lt1"/>
              </a:solidFill>
            </a:endParaRPr>
          </a:p>
        </p:txBody>
      </p:sp>
      <p:sp>
        <p:nvSpPr>
          <p:cNvPr id="20" name="Google Shape;155;p26"/>
          <p:cNvSpPr txBox="1">
            <a:spLocks/>
          </p:cNvSpPr>
          <p:nvPr/>
        </p:nvSpPr>
        <p:spPr>
          <a:xfrm>
            <a:off x="3275422" y="4147272"/>
            <a:ext cx="413839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None/>
              <a:defRPr sz="12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dirty="0" smtClean="0"/>
              <a:t>SSL CONFIGURATION FOR BACKEND APPLICATION</a:t>
            </a:r>
            <a:endParaRPr lang="es" dirty="0"/>
          </a:p>
        </p:txBody>
      </p:sp>
      <p:sp>
        <p:nvSpPr>
          <p:cNvPr id="21" name="Google Shape;156;p26"/>
          <p:cNvSpPr txBox="1">
            <a:spLocks/>
          </p:cNvSpPr>
          <p:nvPr/>
        </p:nvSpPr>
        <p:spPr>
          <a:xfrm>
            <a:off x="3275420" y="4560421"/>
            <a:ext cx="4922788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71450" indent="-171450">
              <a:buFont typeface="Arial" charset="0"/>
              <a:buChar char="•"/>
            </a:pPr>
            <a:r>
              <a:rPr lang="en-US" dirty="0"/>
              <a:t>The applications can access from </a:t>
            </a:r>
            <a:r>
              <a:rPr lang="en-US" b="1" dirty="0"/>
              <a:t>https://</a:t>
            </a:r>
            <a:r>
              <a:rPr lang="en-US" dirty="0" err="1"/>
              <a:t>api.name.instructype.com</a:t>
            </a:r>
            <a:endParaRPr lang="en-US" dirty="0"/>
          </a:p>
          <a:p>
            <a:pPr marL="0" indent="0"/>
            <a:endParaRPr lang="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701512"/>
            <a:ext cx="7242004" cy="37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kali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tidak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metode</a:t>
            </a:r>
            <a:r>
              <a:rPr lang="en-US" sz="1600" dirty="0">
                <a:solidFill>
                  <a:schemeClr val="bg1"/>
                </a:solidFill>
              </a:rPr>
              <a:t> apt, </a:t>
            </a:r>
            <a:r>
              <a:rPr lang="en-US" sz="1600" dirty="0" err="1">
                <a:solidFill>
                  <a:schemeClr val="bg1"/>
                </a:solidFill>
              </a:rPr>
              <a:t>tetapi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mendownload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secara</a:t>
            </a:r>
            <a:r>
              <a:rPr lang="en-US" sz="1600" dirty="0">
                <a:solidFill>
                  <a:schemeClr val="bg1"/>
                </a:solidFill>
              </a:rPr>
              <a:t> manual. Download </a:t>
            </a:r>
            <a:r>
              <a:rPr lang="en-US" sz="1600" dirty="0" err="1">
                <a:solidFill>
                  <a:schemeClr val="bg1"/>
                </a:solidFill>
              </a:rPr>
              <a:t>terlebih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dahulu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wget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17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" y="714776"/>
            <a:ext cx="7242004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kali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tidak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metode</a:t>
            </a:r>
            <a:r>
              <a:rPr lang="en-US" sz="1600" dirty="0">
                <a:solidFill>
                  <a:schemeClr val="bg1"/>
                </a:solidFill>
              </a:rPr>
              <a:t> apt, </a:t>
            </a:r>
            <a:r>
              <a:rPr lang="en-US" sz="1600" dirty="0" err="1">
                <a:solidFill>
                  <a:schemeClr val="bg1"/>
                </a:solidFill>
              </a:rPr>
              <a:t>tetapi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mendownload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secara</a:t>
            </a:r>
            <a:r>
              <a:rPr lang="en-US" sz="1600" dirty="0">
                <a:solidFill>
                  <a:schemeClr val="bg1"/>
                </a:solidFill>
              </a:rPr>
              <a:t> manual. Download </a:t>
            </a:r>
            <a:r>
              <a:rPr lang="en-US" sz="1600" dirty="0" err="1">
                <a:solidFill>
                  <a:schemeClr val="bg1"/>
                </a:solidFill>
              </a:rPr>
              <a:t>terlebih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dahulu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wget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34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09" y="714776"/>
            <a:ext cx="5233581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kali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tidak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metode</a:t>
            </a:r>
            <a:r>
              <a:rPr lang="en-US" sz="1600" dirty="0">
                <a:solidFill>
                  <a:schemeClr val="bg1"/>
                </a:solidFill>
              </a:rPr>
              <a:t> apt, </a:t>
            </a:r>
            <a:r>
              <a:rPr lang="en-US" sz="1600" dirty="0" err="1">
                <a:solidFill>
                  <a:schemeClr val="bg1"/>
                </a:solidFill>
              </a:rPr>
              <a:t>tetapi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mendownload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secara</a:t>
            </a:r>
            <a:r>
              <a:rPr lang="en-US" sz="1600" dirty="0">
                <a:solidFill>
                  <a:schemeClr val="bg1"/>
                </a:solidFill>
              </a:rPr>
              <a:t> manual. Download </a:t>
            </a:r>
            <a:r>
              <a:rPr lang="en-US" sz="1600" dirty="0" err="1">
                <a:solidFill>
                  <a:schemeClr val="bg1"/>
                </a:solidFill>
              </a:rPr>
              <a:t>terlebih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dahulu</a:t>
            </a:r>
            <a:r>
              <a:rPr lang="en-US" sz="1600" dirty="0">
                <a:solidFill>
                  <a:schemeClr val="bg1"/>
                </a:solidFill>
              </a:rPr>
              <a:t> file .deb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wget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3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09" y="720108"/>
            <a:ext cx="5233581" cy="370318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 install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>
                <a:solidFill>
                  <a:schemeClr val="bg1"/>
                </a:solidFill>
              </a:rPr>
              <a:t>dpkg</a:t>
            </a:r>
            <a:r>
              <a:rPr lang="en-US" sz="1600" dirty="0">
                <a:solidFill>
                  <a:schemeClr val="bg1"/>
                </a:solidFill>
              </a:rPr>
              <a:t> -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".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yang 5.7. 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7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71" y="720108"/>
            <a:ext cx="5184456" cy="370318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 install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>
                <a:solidFill>
                  <a:schemeClr val="bg1"/>
                </a:solidFill>
              </a:rPr>
              <a:t>dpkg</a:t>
            </a:r>
            <a:r>
              <a:rPr lang="en-US" sz="1600" dirty="0">
                <a:solidFill>
                  <a:schemeClr val="bg1"/>
                </a:solidFill>
              </a:rPr>
              <a:t> -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".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yang 5.7. 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71" y="731451"/>
            <a:ext cx="5184456" cy="3680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 install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command "</a:t>
            </a:r>
            <a:r>
              <a:rPr lang="en-US" sz="1600" dirty="0" err="1">
                <a:solidFill>
                  <a:schemeClr val="bg1"/>
                </a:solidFill>
              </a:rPr>
              <a:t>dpkg</a:t>
            </a:r>
            <a:r>
              <a:rPr lang="en-US" sz="1600" dirty="0">
                <a:solidFill>
                  <a:schemeClr val="bg1"/>
                </a:solidFill>
              </a:rPr>
              <a:t> -</a:t>
            </a:r>
            <a:r>
              <a:rPr lang="en-US" sz="1600" dirty="0" err="1">
                <a:solidFill>
                  <a:schemeClr val="bg1"/>
                </a:solidFill>
              </a:rPr>
              <a:t>i</a:t>
            </a:r>
            <a:r>
              <a:rPr lang="en-US" sz="1600" dirty="0">
                <a:solidFill>
                  <a:schemeClr val="bg1"/>
                </a:solidFill>
              </a:rPr>
              <a:t>".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plih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yang 5.7. 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9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31451"/>
            <a:ext cx="5178916" cy="3680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menentukan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versi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, install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-server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-client.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0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49316"/>
            <a:ext cx="5178916" cy="364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perintah</a:t>
            </a:r>
            <a:r>
              <a:rPr lang="en-US" sz="1600" dirty="0">
                <a:solidFill>
                  <a:schemeClr val="bg1"/>
                </a:solidFill>
              </a:rPr>
              <a:t> "</a:t>
            </a:r>
            <a:r>
              <a:rPr lang="en-US" sz="1600" dirty="0" err="1">
                <a:solidFill>
                  <a:schemeClr val="bg1"/>
                </a:solidFill>
              </a:rPr>
              <a:t>mysql</a:t>
            </a:r>
            <a:r>
              <a:rPr lang="en-US" sz="1600" dirty="0">
                <a:solidFill>
                  <a:schemeClr val="bg1"/>
                </a:solidFill>
              </a:rPr>
              <a:t> -u root -</a:t>
            </a:r>
            <a:r>
              <a:rPr lang="en-US" sz="1600" dirty="0" smtClean="0">
                <a:solidFill>
                  <a:schemeClr val="bg1"/>
                </a:solidFill>
              </a:rPr>
              <a:t>p”.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37" y="749316"/>
            <a:ext cx="5141723" cy="364476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database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project.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6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80127"/>
            <a:ext cx="5178916" cy="358314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user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agar instance backend </a:t>
            </a:r>
            <a:r>
              <a:rPr lang="en-US" sz="1600" dirty="0" err="1">
                <a:solidFill>
                  <a:schemeClr val="bg1"/>
                </a:solidFill>
              </a:rPr>
              <a:t>dapat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remote database, </a:t>
            </a:r>
            <a:r>
              <a:rPr lang="en-US" sz="1600" dirty="0" err="1">
                <a:solidFill>
                  <a:schemeClr val="bg1"/>
                </a:solidFill>
              </a:rPr>
              <a:t>tanpa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user root-</a:t>
            </a:r>
            <a:r>
              <a:rPr lang="en-US" sz="1600" dirty="0" err="1">
                <a:solidFill>
                  <a:schemeClr val="bg1"/>
                </a:solidFill>
              </a:rPr>
              <a:t>nya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INSTALL</a:t>
            </a:r>
            <a:r>
              <a:rPr lang="en-US" dirty="0" smtClean="0">
                <a:solidFill>
                  <a:schemeClr val="lt1"/>
                </a:solidFill>
              </a:rPr>
              <a:t> GIT &amp; SSH KEY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870457"/>
            <a:ext cx="5178916" cy="340248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>
                <a:solidFill>
                  <a:schemeClr val="bg1"/>
                </a:solidFill>
              </a:rPr>
              <a:t>Setup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file </a:t>
            </a:r>
            <a:r>
              <a:rPr lang="en-US" sz="1600" dirty="0" err="1">
                <a:solidFill>
                  <a:schemeClr val="bg1"/>
                </a:solidFill>
              </a:rPr>
              <a:t>mysqld.cnf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line bind </a:t>
            </a:r>
            <a:r>
              <a:rPr lang="en-US" sz="1600" dirty="0" err="1">
                <a:solidFill>
                  <a:schemeClr val="bg1"/>
                </a:solidFill>
              </a:rPr>
              <a:t>masukan</a:t>
            </a:r>
            <a:r>
              <a:rPr lang="en-US" sz="1600" dirty="0">
                <a:solidFill>
                  <a:schemeClr val="bg1"/>
                </a:solidFill>
              </a:rPr>
              <a:t> IP instance database.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781638"/>
            <a:ext cx="5178916" cy="358012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L</a:t>
            </a:r>
            <a:r>
              <a:rPr lang="en-US" sz="1600" dirty="0" err="1" smtClean="0">
                <a:solidFill>
                  <a:schemeClr val="bg1"/>
                </a:solidFill>
              </a:rPr>
              <a:t>akukan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login database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instance backend.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6186271" y="2122750"/>
            <a:ext cx="3740376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SETUP DATABASE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DEPLOYMENT BACKEND APPLICATION</a:t>
            </a:r>
            <a:endParaRPr sz="2750" dirty="0">
              <a:solidFill>
                <a:schemeClr val="lt1"/>
              </a:solidFill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3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>
                <a:solidFill>
                  <a:schemeClr val="bg1"/>
                </a:solidFill>
              </a:rPr>
              <a:t>Clone project backend. (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 smtClean="0">
                <a:solidFill>
                  <a:schemeClr val="bg1"/>
                </a:solidFill>
              </a:rPr>
              <a:t>). </a:t>
            </a:r>
          </a:p>
          <a:p>
            <a:pPr marL="9525" indent="-9525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1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12739"/>
            <a:ext cx="5281353" cy="37179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direktory</a:t>
            </a:r>
            <a:r>
              <a:rPr lang="en-US" sz="1600" dirty="0">
                <a:solidFill>
                  <a:schemeClr val="bg1"/>
                </a:solidFill>
              </a:rPr>
              <a:t> project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, edit file /</a:t>
            </a:r>
            <a:r>
              <a:rPr lang="en-US" sz="1600" dirty="0" err="1">
                <a:solidFill>
                  <a:schemeClr val="bg1"/>
                </a:solidFill>
              </a:rPr>
              <a:t>config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config.json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Sesuaikan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credential database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06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752789"/>
            <a:ext cx="5281353" cy="36378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-9525"/>
            <a:r>
              <a:rPr lang="en-US" sz="1600" dirty="0" err="1">
                <a:solidFill>
                  <a:schemeClr val="bg1"/>
                </a:solidFill>
              </a:rPr>
              <a:t>Masuk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direktory</a:t>
            </a:r>
            <a:r>
              <a:rPr lang="en-US" sz="1600" dirty="0">
                <a:solidFill>
                  <a:schemeClr val="bg1"/>
                </a:solidFill>
              </a:rPr>
              <a:t> project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, edit file /</a:t>
            </a:r>
            <a:r>
              <a:rPr lang="en-US" sz="1600" dirty="0" err="1">
                <a:solidFill>
                  <a:schemeClr val="bg1"/>
                </a:solidFill>
              </a:rPr>
              <a:t>config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config.json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Sesuaikan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credential database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2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32015"/>
            <a:ext cx="5281353" cy="3479366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nodejs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task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disini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diperlihatkan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potongan</a:t>
            </a:r>
            <a:r>
              <a:rPr lang="en-US" sz="1600" dirty="0">
                <a:solidFill>
                  <a:schemeClr val="bg1"/>
                </a:solidFill>
              </a:rPr>
              <a:t> step </a:t>
            </a:r>
            <a:r>
              <a:rPr lang="en-US" sz="1600" dirty="0" err="1">
                <a:solidFill>
                  <a:schemeClr val="bg1"/>
                </a:solidFill>
              </a:rPr>
              <a:t>saja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1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44734"/>
            <a:ext cx="5281353" cy="3453928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sequelize</a:t>
            </a:r>
            <a:r>
              <a:rPr lang="en-US" sz="1600" dirty="0">
                <a:solidFill>
                  <a:schemeClr val="bg1"/>
                </a:solidFill>
              </a:rPr>
              <a:t>-cli. </a:t>
            </a:r>
            <a:r>
              <a:rPr lang="en-US" sz="1600" dirty="0" err="1">
                <a:solidFill>
                  <a:schemeClr val="bg1"/>
                </a:solidFill>
              </a:rPr>
              <a:t>Sequelize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merupakan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satu</a:t>
            </a:r>
            <a:r>
              <a:rPr lang="en-US" sz="1600" dirty="0">
                <a:solidFill>
                  <a:schemeClr val="bg1"/>
                </a:solidFill>
              </a:rPr>
              <a:t> ORM yang </a:t>
            </a:r>
            <a:r>
              <a:rPr lang="en-US" sz="1600" dirty="0" err="1">
                <a:solidFill>
                  <a:schemeClr val="bg1"/>
                </a:solidFill>
              </a:rPr>
              <a:t>banyak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peoject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nodejs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221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44734"/>
            <a:ext cx="5281352" cy="3453928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Install </a:t>
            </a:r>
            <a:r>
              <a:rPr lang="en-US" sz="1600" dirty="0" err="1">
                <a:solidFill>
                  <a:schemeClr val="bg1"/>
                </a:solidFill>
              </a:rPr>
              <a:t>depedency</a:t>
            </a:r>
            <a:r>
              <a:rPr lang="en-US" sz="1600" dirty="0">
                <a:solidFill>
                  <a:schemeClr val="bg1"/>
                </a:solidFill>
              </a:rPr>
              <a:t> project.</a:t>
            </a:r>
          </a:p>
        </p:txBody>
      </p:sp>
    </p:spTree>
    <p:extLst>
      <p:ext uri="{BB962C8B-B14F-4D97-AF65-F5344CB8AC3E}">
        <p14:creationId xmlns:p14="http://schemas.microsoft.com/office/powerpoint/2010/main" val="34946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86151" y="1979899"/>
            <a:ext cx="4059901" cy="11836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DEPLOYMENT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58" y="844734"/>
            <a:ext cx="5232373" cy="3453928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migrate database, agar sync </a:t>
            </a:r>
            <a:r>
              <a:rPr lang="en-US" sz="1600" dirty="0" err="1">
                <a:solidFill>
                  <a:schemeClr val="bg1"/>
                </a:solidFill>
              </a:rPr>
              <a:t>antara</a:t>
            </a:r>
            <a:r>
              <a:rPr lang="en-US" sz="1600" dirty="0">
                <a:solidFill>
                  <a:schemeClr val="bg1"/>
                </a:solidFill>
              </a:rPr>
              <a:t> project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database.</a:t>
            </a:r>
          </a:p>
        </p:txBody>
      </p:sp>
    </p:spTree>
    <p:extLst>
      <p:ext uri="{BB962C8B-B14F-4D97-AF65-F5344CB8AC3E}">
        <p14:creationId xmlns:p14="http://schemas.microsoft.com/office/powerpoint/2010/main" val="52399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704602"/>
            <a:ext cx="7271290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Fork project Backend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Frontend</a:t>
            </a:r>
            <a:endParaRPr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chemeClr val="lt1"/>
                </a:solidFill>
              </a:rPr>
              <a:t>REVERSE PROXY FOR BACKEND APPLICATION</a:t>
            </a:r>
            <a:endParaRPr sz="2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2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889697"/>
            <a:ext cx="5178916" cy="33640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file reverse proxy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backend,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script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REVERSE PROXY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5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891063"/>
            <a:ext cx="5178916" cy="336127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nginx.conf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directory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file reverse proxy backend.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REVERSE PROXY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54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64741" y="941466"/>
            <a:ext cx="5178916" cy="3260465"/>
            <a:chOff x="1064741" y="941466"/>
            <a:chExt cx="5178916" cy="3260465"/>
          </a:xfrm>
        </p:grpSpPr>
        <p:pic>
          <p:nvPicPr>
            <p:cNvPr id="228" name="Google Shape;228;p33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741" y="941466"/>
              <a:ext cx="5178916" cy="3260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1293541" y="3167675"/>
              <a:ext cx="4761571" cy="668345"/>
            </a:xfrm>
            <a:prstGeom prst="rect">
              <a:avLst/>
            </a:prstGeom>
            <a:solidFill>
              <a:srgbClr val="171717"/>
            </a:solidFill>
            <a:ln>
              <a:solidFill>
                <a:srgbClr val="17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307053" y="3167675"/>
            <a:ext cx="3782772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file reverse proxy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frontend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nginx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diterapkan</a:t>
            </a:r>
            <a:r>
              <a:rPr lang="en-US" sz="1600" dirty="0">
                <a:solidFill>
                  <a:schemeClr val="bg1"/>
                </a:solidFill>
              </a:rPr>
              <a:t> Load Balancing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Nginx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sehingga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penambahan</a:t>
            </a:r>
            <a:r>
              <a:rPr lang="en-US" sz="1600" dirty="0">
                <a:solidFill>
                  <a:schemeClr val="bg1"/>
                </a:solidFill>
              </a:rPr>
              <a:t> script upstream.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836301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REVERSE PROXY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36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 smtClean="0">
                <a:solidFill>
                  <a:schemeClr val="lt1"/>
                </a:solidFill>
              </a:rPr>
              <a:t>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dirty="0" smtClean="0">
                <a:solidFill>
                  <a:schemeClr val="lt1"/>
                </a:solidFill>
              </a:rPr>
              <a:t>CUSTOM DOMAIN FOR </a:t>
            </a:r>
            <a:r>
              <a:rPr lang="en-US" sz="2750" dirty="0" smtClean="0">
                <a:solidFill>
                  <a:schemeClr val="lt1"/>
                </a:solidFill>
              </a:rPr>
              <a:t>BACKEND APPLICATION</a:t>
            </a:r>
            <a:endParaRPr sz="27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3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chemeClr val="lt1"/>
                </a:solidFill>
              </a:rPr>
              <a:t>CUSTOM DOMAIN FOR BACKEND </a:t>
            </a:r>
            <a:r>
              <a:rPr lang="en-US" sz="2400" dirty="0" smtClean="0">
                <a:solidFill>
                  <a:schemeClr val="lt1"/>
                </a:solidFill>
              </a:rPr>
              <a:t>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61" y="707266"/>
            <a:ext cx="7250570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1948199" y="3084917"/>
            <a:ext cx="3881401" cy="1433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dashboard </a:t>
            </a:r>
            <a:r>
              <a:rPr lang="en-US" sz="1600" dirty="0" err="1">
                <a:solidFill>
                  <a:schemeClr val="bg1"/>
                </a:solidFill>
              </a:rPr>
              <a:t>cloudflare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subdomain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name "</a:t>
            </a:r>
            <a:r>
              <a:rPr lang="en-US" sz="1600" dirty="0" err="1">
                <a:solidFill>
                  <a:schemeClr val="bg1"/>
                </a:solidFill>
              </a:rPr>
              <a:t>api.gilbran</a:t>
            </a:r>
            <a:r>
              <a:rPr lang="en-US" sz="1600" dirty="0">
                <a:solidFill>
                  <a:schemeClr val="bg1"/>
                </a:solidFill>
              </a:rPr>
              <a:t>"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IPv4 Address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IP Public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Public instance,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ubah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proxy status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DNS.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38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198" y="2013848"/>
            <a:ext cx="4059901" cy="11157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CUSTOM DOMAIN FOR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68" y="868789"/>
            <a:ext cx="5281353" cy="34058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file reverse proxy backend, </a:t>
            </a:r>
            <a:r>
              <a:rPr lang="en-US" sz="1600" dirty="0" err="1">
                <a:solidFill>
                  <a:schemeClr val="bg1"/>
                </a:solidFill>
              </a:rPr>
              <a:t>ubah</a:t>
            </a:r>
            <a:r>
              <a:rPr lang="en-US" sz="1600" dirty="0">
                <a:solidFill>
                  <a:schemeClr val="bg1"/>
                </a:solidFill>
              </a:rPr>
              <a:t> server name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domain yang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508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198" y="2013848"/>
            <a:ext cx="4059901" cy="11157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>
                <a:solidFill>
                  <a:schemeClr val="lt1"/>
                </a:solidFill>
              </a:rPr>
              <a:t>CUSTOM DOMAIN FOR BACKEND 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70" y="868789"/>
            <a:ext cx="5277148" cy="3405819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167675"/>
            <a:ext cx="3576371" cy="1271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server frontend edit file /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config</a:t>
            </a:r>
            <a:r>
              <a:rPr lang="en-US" sz="1600" dirty="0">
                <a:solidFill>
                  <a:schemeClr val="bg1"/>
                </a:solidFill>
              </a:rPr>
              <a:t>/</a:t>
            </a:r>
            <a:r>
              <a:rPr lang="en-US" sz="1600" dirty="0" err="1">
                <a:solidFill>
                  <a:schemeClr val="bg1"/>
                </a:solidFill>
              </a:rPr>
              <a:t>api.js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merubah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baseURL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mengganti</a:t>
            </a:r>
            <a:r>
              <a:rPr lang="en-US" sz="1600" dirty="0">
                <a:solidFill>
                  <a:schemeClr val="bg1"/>
                </a:solidFill>
              </a:rPr>
              <a:t> IP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886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>
                <a:solidFill>
                  <a:schemeClr val="lt1"/>
                </a:solidFill>
              </a:rPr>
              <a:t>CUSTOM DOMAIN FOR BACKEND </a:t>
            </a:r>
            <a:r>
              <a:rPr lang="en-US" sz="2400" dirty="0" smtClean="0">
                <a:solidFill>
                  <a:schemeClr val="lt1"/>
                </a:solidFill>
              </a:rPr>
              <a:t>APPLICATION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99" y="707266"/>
            <a:ext cx="7199293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074127" y="3167675"/>
            <a:ext cx="3755473" cy="1351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akses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browser.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4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lt1"/>
                </a:solidFill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610338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 smtClean="0">
                <a:solidFill>
                  <a:schemeClr val="lt1"/>
                </a:solidFill>
              </a:rPr>
              <a:t>SSL CONFIGURATION FOR BACKEND APPLICATION</a:t>
            </a:r>
            <a:endParaRPr sz="25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4" y="704602"/>
            <a:ext cx="7250604" cy="37341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Fork project Backend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Frontend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1" y="900488"/>
            <a:ext cx="5178916" cy="33424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diinstall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generate SSL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 Isi </a:t>
            </a:r>
            <a:r>
              <a:rPr lang="en-US" sz="1600" dirty="0" err="1">
                <a:solidFill>
                  <a:schemeClr val="bg1"/>
                </a:solidFill>
              </a:rPr>
              <a:t>ketentuan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9" y="900488"/>
            <a:ext cx="5136580" cy="33424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sebelumnya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diinstall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melakukan</a:t>
            </a:r>
            <a:r>
              <a:rPr lang="en-US" sz="1600" dirty="0">
                <a:solidFill>
                  <a:schemeClr val="bg1"/>
                </a:solidFill>
              </a:rPr>
              <a:t> generate SSL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domain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. Isi </a:t>
            </a:r>
            <a:r>
              <a:rPr lang="en-US" sz="1600" dirty="0" err="1">
                <a:solidFill>
                  <a:schemeClr val="bg1"/>
                </a:solidFill>
              </a:rPr>
              <a:t>ketentuan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certbot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5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09" y="909595"/>
            <a:ext cx="5136580" cy="332420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8" y="3167675"/>
            <a:ext cx="3684147" cy="1185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" indent="0"/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instance frontend, edit file </a:t>
            </a:r>
            <a:r>
              <a:rPr lang="en-US" sz="1600" dirty="0" err="1">
                <a:solidFill>
                  <a:schemeClr val="bg1"/>
                </a:solidFill>
              </a:rPr>
              <a:t>api.js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merubah</a:t>
            </a:r>
            <a:r>
              <a:rPr lang="en-US" sz="1600" dirty="0">
                <a:solidFill>
                  <a:schemeClr val="bg1"/>
                </a:solidFill>
              </a:rPr>
              <a:t> http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https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baseURL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27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" y="714776"/>
            <a:ext cx="7221371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akses</a:t>
            </a:r>
            <a:r>
              <a:rPr lang="en-US" sz="1600" dirty="0">
                <a:solidFill>
                  <a:schemeClr val="bg1"/>
                </a:solidFill>
              </a:rPr>
              <a:t> domain via browser. </a:t>
            </a:r>
            <a:r>
              <a:rPr lang="en-US" sz="1600" dirty="0" err="1">
                <a:solidFill>
                  <a:schemeClr val="bg1"/>
                </a:solidFill>
              </a:rPr>
              <a:t>P</a:t>
            </a:r>
            <a:r>
              <a:rPr lang="en-US" sz="1600" dirty="0" err="1" smtClean="0">
                <a:solidFill>
                  <a:schemeClr val="bg1"/>
                </a:solidFill>
              </a:rPr>
              <a:t>astikan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ada</a:t>
            </a:r>
            <a:r>
              <a:rPr lang="en-US" sz="1600" dirty="0">
                <a:solidFill>
                  <a:schemeClr val="bg1"/>
                </a:solidFill>
              </a:rPr>
              <a:t> logo </a:t>
            </a:r>
            <a:r>
              <a:rPr lang="en-US" sz="1600" dirty="0" err="1" smtClean="0">
                <a:solidFill>
                  <a:schemeClr val="bg1"/>
                </a:solidFill>
              </a:rPr>
              <a:t>kunci</a:t>
            </a:r>
            <a:r>
              <a:rPr lang="en-US" sz="1600" dirty="0" smtClean="0">
                <a:solidFill>
                  <a:schemeClr val="bg1"/>
                </a:solidFill>
              </a:rPr>
              <a:t> yang </a:t>
            </a:r>
            <a:r>
              <a:rPr lang="en-US" sz="1600" dirty="0" err="1" smtClean="0">
                <a:solidFill>
                  <a:schemeClr val="bg1"/>
                </a:solidFill>
              </a:rPr>
              <a:t>artinya</a:t>
            </a:r>
            <a:r>
              <a:rPr lang="en-US" sz="1600" dirty="0" smtClean="0">
                <a:solidFill>
                  <a:schemeClr val="bg1"/>
                </a:solidFill>
              </a:rPr>
              <a:t> SSL </a:t>
            </a:r>
            <a:r>
              <a:rPr lang="en-US" sz="1600" dirty="0" err="1" smtClean="0">
                <a:solidFill>
                  <a:schemeClr val="bg1"/>
                </a:solidFill>
              </a:rPr>
              <a:t>sudah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diterapkan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atau</a:t>
            </a:r>
            <a:r>
              <a:rPr lang="en-US" sz="1600" dirty="0" smtClean="0">
                <a:solidFill>
                  <a:schemeClr val="bg1"/>
                </a:solidFill>
              </a:rPr>
              <a:t> secured.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42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" y="714776"/>
            <a:ext cx="7170300" cy="371384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/>
          <p:nvPr/>
        </p:nvSpPr>
        <p:spPr>
          <a:xfrm rot="-5400000" flipH="1">
            <a:off x="5836301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/>
          <p:nvPr/>
        </p:nvSpPr>
        <p:spPr>
          <a:xfrm rot="5400000">
            <a:off x="4527603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3405679" y="3078466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itu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akses</a:t>
            </a:r>
            <a:r>
              <a:rPr lang="en-US" sz="1600" dirty="0">
                <a:solidFill>
                  <a:schemeClr val="bg1"/>
                </a:solidFill>
              </a:rPr>
              <a:t> domain via browser. </a:t>
            </a:r>
            <a:r>
              <a:rPr lang="en-US" sz="1600" dirty="0" err="1">
                <a:solidFill>
                  <a:schemeClr val="bg1"/>
                </a:solidFill>
              </a:rPr>
              <a:t>P</a:t>
            </a:r>
            <a:r>
              <a:rPr lang="en-US" sz="1600" dirty="0" err="1" smtClean="0">
                <a:solidFill>
                  <a:schemeClr val="bg1"/>
                </a:solidFill>
              </a:rPr>
              <a:t>astikan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ada</a:t>
            </a:r>
            <a:r>
              <a:rPr lang="en-US" sz="1600" dirty="0">
                <a:solidFill>
                  <a:schemeClr val="bg1"/>
                </a:solidFill>
              </a:rPr>
              <a:t> logo </a:t>
            </a:r>
            <a:r>
              <a:rPr lang="en-US" sz="1600" dirty="0" err="1" smtClean="0">
                <a:solidFill>
                  <a:schemeClr val="bg1"/>
                </a:solidFill>
              </a:rPr>
              <a:t>kunci</a:t>
            </a:r>
            <a:r>
              <a:rPr lang="en-US" sz="1600" dirty="0" smtClean="0">
                <a:solidFill>
                  <a:schemeClr val="bg1"/>
                </a:solidFill>
              </a:rPr>
              <a:t> yang </a:t>
            </a:r>
            <a:r>
              <a:rPr lang="en-US" sz="1600" dirty="0" err="1" smtClean="0">
                <a:solidFill>
                  <a:schemeClr val="bg1"/>
                </a:solidFill>
              </a:rPr>
              <a:t>artinya</a:t>
            </a:r>
            <a:r>
              <a:rPr lang="en-US" sz="1600" dirty="0" smtClean="0">
                <a:solidFill>
                  <a:schemeClr val="bg1"/>
                </a:solidFill>
              </a:rPr>
              <a:t> SSL </a:t>
            </a:r>
            <a:r>
              <a:rPr lang="en-US" sz="1600" dirty="0" err="1" smtClean="0">
                <a:solidFill>
                  <a:schemeClr val="bg1"/>
                </a:solidFill>
              </a:rPr>
              <a:t>sudah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diterapkan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atau</a:t>
            </a:r>
            <a:r>
              <a:rPr lang="en-US" sz="1600" dirty="0" smtClean="0">
                <a:solidFill>
                  <a:schemeClr val="bg1"/>
                </a:solidFill>
              </a:rPr>
              <a:t> secured.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Google Shape;232;p33"/>
          <p:cNvSpPr txBox="1">
            <a:spLocks noGrp="1"/>
          </p:cNvSpPr>
          <p:nvPr>
            <p:ph type="ctrTitle"/>
          </p:nvPr>
        </p:nvSpPr>
        <p:spPr>
          <a:xfrm rot="5400000">
            <a:off x="5737673" y="2013850"/>
            <a:ext cx="4059900" cy="11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</a:rPr>
              <a:t>SSL CONFIGURATION FOR BACKEND APPLICATION</a:t>
            </a:r>
            <a:endParaRPr lang="en-US"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08269"/>
            </a:gs>
            <a:gs pos="50000">
              <a:srgbClr val="908269">
                <a:lumMod val="100000"/>
              </a:srgbClr>
            </a:gs>
            <a:gs pos="100000">
              <a:schemeClr val="accent5">
                <a:lumMod val="60000"/>
                <a:lumOff val="40000"/>
              </a:schemeClr>
            </a:gs>
          </a:gsLst>
          <a:lin ang="108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 idx="2"/>
          </p:nvPr>
        </p:nvSpPr>
        <p:spPr>
          <a:xfrm>
            <a:off x="7779012" y="4343948"/>
            <a:ext cx="97292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7" name="Google Shape;247;p35"/>
          <p:cNvSpPr txBox="1">
            <a:spLocks noGrp="1"/>
          </p:cNvSpPr>
          <p:nvPr>
            <p:ph type="ctrTitle"/>
          </p:nvPr>
        </p:nvSpPr>
        <p:spPr>
          <a:xfrm>
            <a:off x="720000" y="610338"/>
            <a:ext cx="3310200" cy="15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 dirty="0" smtClean="0">
                <a:solidFill>
                  <a:schemeClr val="lt1"/>
                </a:solidFill>
              </a:rPr>
              <a:t>PENGUJIAN WEB HOUSY</a:t>
            </a:r>
            <a:endParaRPr sz="255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2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31" y="707266"/>
            <a:ext cx="6651629" cy="3728865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Karena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ketika</a:t>
            </a:r>
            <a:r>
              <a:rPr lang="en-US" sz="1600" dirty="0">
                <a:solidFill>
                  <a:schemeClr val="bg1"/>
                </a:solidFill>
              </a:rPr>
              <a:t> proses signup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gagal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disini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bantuan</a:t>
            </a:r>
            <a:r>
              <a:rPr lang="en-US" sz="1600" dirty="0">
                <a:solidFill>
                  <a:schemeClr val="bg1"/>
                </a:solidFill>
              </a:rPr>
              <a:t> Postman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API.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method Get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link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signup.</a:t>
            </a:r>
          </a:p>
        </p:txBody>
      </p:sp>
    </p:spTree>
    <p:extLst>
      <p:ext uri="{BB962C8B-B14F-4D97-AF65-F5344CB8AC3E}">
        <p14:creationId xmlns:p14="http://schemas.microsoft.com/office/powerpoint/2010/main" val="31491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31" y="709555"/>
            <a:ext cx="6651629" cy="3724287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terkoneksi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ganti</a:t>
            </a:r>
            <a:r>
              <a:rPr lang="en-US" sz="1600" dirty="0">
                <a:solidFill>
                  <a:schemeClr val="bg1"/>
                </a:solidFill>
              </a:rPr>
              <a:t> method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Post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tambahkan</a:t>
            </a:r>
            <a:r>
              <a:rPr lang="en-US" sz="1600" dirty="0">
                <a:solidFill>
                  <a:schemeClr val="bg1"/>
                </a:solidFill>
              </a:rPr>
              <a:t> script yang </a:t>
            </a:r>
            <a:r>
              <a:rPr lang="en-US" sz="1600" dirty="0" err="1">
                <a:solidFill>
                  <a:schemeClr val="bg1"/>
                </a:solidFill>
              </a:rPr>
              <a:t>sesuai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field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signup,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fullname</a:t>
            </a:r>
            <a:r>
              <a:rPr lang="en-US" sz="1600" dirty="0">
                <a:solidFill>
                  <a:schemeClr val="bg1"/>
                </a:solidFill>
              </a:rPr>
              <a:t>, username, </a:t>
            </a:r>
            <a:r>
              <a:rPr lang="en-US" sz="1600" dirty="0" err="1">
                <a:solidFill>
                  <a:schemeClr val="bg1"/>
                </a:solidFill>
              </a:rPr>
              <a:t>dsb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3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709555"/>
            <a:ext cx="6647540" cy="3724287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Apabila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berhasil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muncul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seperti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gambar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berikut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Artinya</a:t>
            </a:r>
            <a:r>
              <a:rPr lang="en-US" sz="1600" dirty="0">
                <a:solidFill>
                  <a:schemeClr val="bg1"/>
                </a:solidFill>
              </a:rPr>
              <a:t> user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berhasil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ditambahkan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842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862331"/>
            <a:ext cx="6647540" cy="341873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Kembali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lakukan</a:t>
            </a:r>
            <a:r>
              <a:rPr lang="en-US" sz="1600" dirty="0">
                <a:solidFill>
                  <a:schemeClr val="bg1"/>
                </a:solidFill>
              </a:rPr>
              <a:t> login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user yang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ditambahkan</a:t>
            </a:r>
            <a:r>
              <a:rPr lang="en-US" sz="1600" dirty="0">
                <a:solidFill>
                  <a:schemeClr val="bg1"/>
                </a:solidFill>
              </a:rPr>
              <a:t>,.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18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690973"/>
            <a:ext cx="7308399" cy="3747897"/>
          </a:xfrm>
          <a:prstGeom prst="rect">
            <a:avLst/>
          </a:prstGeom>
        </p:spPr>
      </p:pic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 smtClean="0">
                <a:solidFill>
                  <a:schemeClr val="lt1"/>
                </a:solidFill>
              </a:rPr>
              <a:t>Buat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dua</a:t>
            </a:r>
            <a:r>
              <a:rPr lang="en-US" sz="1600" dirty="0" smtClean="0">
                <a:solidFill>
                  <a:schemeClr val="lt1"/>
                </a:solidFill>
              </a:rPr>
              <a:t> repository </a:t>
            </a:r>
            <a:r>
              <a:rPr lang="en-US" sz="1600" dirty="0" err="1" smtClean="0">
                <a:solidFill>
                  <a:schemeClr val="lt1"/>
                </a:solidFill>
              </a:rPr>
              <a:t>untuk</a:t>
            </a:r>
            <a:r>
              <a:rPr lang="en-US" sz="1600" dirty="0" smtClean="0">
                <a:solidFill>
                  <a:schemeClr val="lt1"/>
                </a:solidFill>
              </a:rPr>
              <a:t> project frontend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backend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864766"/>
            <a:ext cx="6647540" cy="341386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add property,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5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6" y="864766"/>
            <a:ext cx="6647538" cy="341386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add property,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11" y="864766"/>
            <a:ext cx="6638068" cy="341386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Selanjutnya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coba</a:t>
            </a:r>
            <a:r>
              <a:rPr lang="en-US" sz="1600" dirty="0">
                <a:solidFill>
                  <a:schemeClr val="bg1"/>
                </a:solidFill>
              </a:rPr>
              <a:t> add property,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menguji</a:t>
            </a:r>
            <a:r>
              <a:rPr lang="en-US" sz="1600" dirty="0">
                <a:solidFill>
                  <a:schemeClr val="bg1"/>
                </a:solidFill>
              </a:rPr>
              <a:t> web </a:t>
            </a:r>
            <a:r>
              <a:rPr lang="en-US" sz="1600" dirty="0" err="1">
                <a:solidFill>
                  <a:schemeClr val="bg1"/>
                </a:solidFill>
              </a:rPr>
              <a:t>housy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752200" y="2013850"/>
            <a:ext cx="4059901" cy="1115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dirty="0">
                <a:solidFill>
                  <a:schemeClr val="lt1"/>
                </a:solidFill>
              </a:rPr>
              <a:t>PENGUJIAN WEB HOUSY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75" y="867201"/>
            <a:ext cx="6647540" cy="3408994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1;p33"/>
          <p:cNvSpPr txBox="1">
            <a:spLocks noGrp="1"/>
          </p:cNvSpPr>
          <p:nvPr>
            <p:ph type="subTitle" idx="1"/>
          </p:nvPr>
        </p:nvSpPr>
        <p:spPr>
          <a:xfrm flipH="1">
            <a:off x="1948198" y="3161918"/>
            <a:ext cx="3684147" cy="1274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113" indent="0"/>
            <a:r>
              <a:rPr lang="en-US" sz="1600" dirty="0" err="1">
                <a:solidFill>
                  <a:schemeClr val="bg1"/>
                </a:solidFill>
              </a:rPr>
              <a:t>Lalu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kembali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</a:t>
            </a:r>
            <a:r>
              <a:rPr lang="en-US" sz="1600" dirty="0">
                <a:solidFill>
                  <a:schemeClr val="bg1"/>
                </a:solidFill>
              </a:rPr>
              <a:t> Home,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hasilnya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sudah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terlihat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11113" indent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08269"/>
                </a:solidFill>
              </a:rPr>
              <a:t>Terima</a:t>
            </a:r>
            <a:r>
              <a:rPr lang="en-US" dirty="0" smtClean="0">
                <a:solidFill>
                  <a:srgbClr val="908269"/>
                </a:solidFill>
              </a:rPr>
              <a:t> </a:t>
            </a:r>
            <a:r>
              <a:rPr lang="en-US" dirty="0" err="1" smtClean="0">
                <a:solidFill>
                  <a:srgbClr val="908269"/>
                </a:solidFill>
              </a:rPr>
              <a:t>Kasih</a:t>
            </a:r>
            <a:endParaRPr lang="en-US" dirty="0">
              <a:solidFill>
                <a:srgbClr val="90826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14" y="690973"/>
            <a:ext cx="7297973" cy="3747897"/>
          </a:xfrm>
          <a:prstGeom prst="rect">
            <a:avLst/>
          </a:prstGeom>
        </p:spPr>
      </p:pic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 smtClean="0">
                <a:solidFill>
                  <a:schemeClr val="lt1"/>
                </a:solidFill>
              </a:rPr>
              <a:t>Buat</a:t>
            </a:r>
            <a:r>
              <a:rPr lang="en-US" sz="1600" dirty="0" smtClean="0">
                <a:solidFill>
                  <a:schemeClr val="lt1"/>
                </a:solidFill>
              </a:rPr>
              <a:t> </a:t>
            </a:r>
            <a:r>
              <a:rPr lang="en-US" sz="1600" dirty="0" err="1" smtClean="0">
                <a:solidFill>
                  <a:schemeClr val="lt1"/>
                </a:solidFill>
              </a:rPr>
              <a:t>dua</a:t>
            </a:r>
            <a:r>
              <a:rPr lang="en-US" sz="1600" dirty="0" smtClean="0">
                <a:solidFill>
                  <a:schemeClr val="lt1"/>
                </a:solidFill>
              </a:rPr>
              <a:t> repository </a:t>
            </a:r>
            <a:r>
              <a:rPr lang="en-US" sz="1600" dirty="0" err="1" smtClean="0">
                <a:solidFill>
                  <a:schemeClr val="lt1"/>
                </a:solidFill>
              </a:rPr>
              <a:t>untuk</a:t>
            </a:r>
            <a:r>
              <a:rPr lang="en-US" sz="1600" dirty="0" smtClean="0">
                <a:solidFill>
                  <a:schemeClr val="lt1"/>
                </a:solidFill>
              </a:rPr>
              <a:t> project frontend </a:t>
            </a:r>
            <a:r>
              <a:rPr lang="en-US" sz="1600" dirty="0" err="1" smtClean="0">
                <a:solidFill>
                  <a:schemeClr val="lt1"/>
                </a:solidFill>
              </a:rPr>
              <a:t>dan</a:t>
            </a:r>
            <a:r>
              <a:rPr lang="en-US" sz="1600" dirty="0" smtClean="0">
                <a:solidFill>
                  <a:schemeClr val="lt1"/>
                </a:solidFill>
              </a:rPr>
              <a:t> backend</a:t>
            </a:r>
            <a:endParaRPr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4" y="709914"/>
            <a:ext cx="7250604" cy="3723570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Buat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yang </a:t>
            </a:r>
            <a:r>
              <a:rPr lang="en-US" sz="1600" dirty="0" err="1">
                <a:solidFill>
                  <a:schemeClr val="bg1"/>
                </a:solidFill>
              </a:rPr>
              <a:t>jumlahnya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disesuaikan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skema</a:t>
            </a:r>
            <a:r>
              <a:rPr lang="en-US" sz="1600" dirty="0">
                <a:solidFill>
                  <a:schemeClr val="bg1"/>
                </a:solidFill>
              </a:rPr>
              <a:t> task (2 Frontend, 1 Backend, 1 Database</a:t>
            </a:r>
            <a:r>
              <a:rPr lang="en-US" sz="1600" dirty="0" smtClean="0">
                <a:solidFill>
                  <a:schemeClr val="bg1"/>
                </a:solidFill>
              </a:rPr>
              <a:t>).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1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 rot="5400000">
            <a:off x="-752200" y="2013850"/>
            <a:ext cx="4059900" cy="111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ctrTitle"/>
          </p:nvPr>
        </p:nvSpPr>
        <p:spPr>
          <a:xfrm rot="-5400000">
            <a:off x="-817851" y="2233900"/>
            <a:ext cx="3837600" cy="8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lt1"/>
                </a:solidFill>
              </a:rPr>
              <a:t>INSTALL GIT &amp; SSH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1" y="704602"/>
            <a:ext cx="7271290" cy="3734193"/>
          </a:xfrm>
          <a:prstGeom prst="rect">
            <a:avLst/>
          </a:prstGeom>
        </p:spPr>
      </p:pic>
      <p:sp>
        <p:nvSpPr>
          <p:cNvPr id="221" name="Google Shape;221;p32"/>
          <p:cNvSpPr/>
          <p:nvPr/>
        </p:nvSpPr>
        <p:spPr>
          <a:xfrm rot="-5400000" flipH="1">
            <a:off x="3168750" y="1947125"/>
            <a:ext cx="1440300" cy="38814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1"/>
          </p:nvPr>
        </p:nvSpPr>
        <p:spPr>
          <a:xfrm>
            <a:off x="2117846" y="3380460"/>
            <a:ext cx="3576371" cy="10583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Semua</a:t>
            </a:r>
            <a:r>
              <a:rPr lang="en-US" sz="1600" dirty="0">
                <a:solidFill>
                  <a:schemeClr val="bg1"/>
                </a:solidFill>
              </a:rPr>
              <a:t> instance </a:t>
            </a:r>
            <a:r>
              <a:rPr lang="en-US" sz="1600" dirty="0" err="1">
                <a:solidFill>
                  <a:schemeClr val="bg1"/>
                </a:solidFill>
              </a:rPr>
              <a:t>baru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dibuat</a:t>
            </a:r>
            <a:r>
              <a:rPr lang="en-US" sz="1600" dirty="0">
                <a:solidFill>
                  <a:schemeClr val="bg1"/>
                </a:solidFill>
              </a:rPr>
              <a:t> private.</a:t>
            </a:r>
            <a:endParaRPr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1147</Words>
  <Application>Microsoft Macintosh PowerPoint</Application>
  <PresentationFormat>On-screen Show (16:9)</PresentationFormat>
  <Paragraphs>153</Paragraphs>
  <Slides>64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Livvic</vt:lpstr>
      <vt:lpstr>Catamaran Thin</vt:lpstr>
      <vt:lpstr>Fira Sans Extra Condensed Medium</vt:lpstr>
      <vt:lpstr>Engineering Project Proposal by Slidesgo</vt:lpstr>
      <vt:lpstr>Dumbways Bootcamp Devops</vt:lpstr>
      <vt:lpstr>Task Week 2</vt:lpstr>
      <vt:lpstr>INSTALL GIT &amp; SSH KEY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INSTALL GIT &amp; SSH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SETUP DATABASE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DEPLOYMENT BACKEND APPLICATION</vt:lpstr>
      <vt:lpstr>04</vt:lpstr>
      <vt:lpstr>REVERSE PROXY FOR BACKEND APPLICATION</vt:lpstr>
      <vt:lpstr>REVERSE PROXY FOR BACKEND APPLICATION</vt:lpstr>
      <vt:lpstr>REVERSE PROXY FOR BACKEND APPLICATION</vt:lpstr>
      <vt:lpstr>05</vt:lpstr>
      <vt:lpstr>CUSTOM DOMAIN FOR BACKEND APPLICATION</vt:lpstr>
      <vt:lpstr>CUSTOM DOMAIN FOR BACKEND APPLICATION</vt:lpstr>
      <vt:lpstr>CUSTOM DOMAIN FOR BACKEND APPLICATION</vt:lpstr>
      <vt:lpstr>CUSTOM DOMAIN FOR BACKEND APPLICATION</vt:lpstr>
      <vt:lpstr>06</vt:lpstr>
      <vt:lpstr>SSL CONFIGURATION FOR BACKEND APPLICATION</vt:lpstr>
      <vt:lpstr>SSL CONFIGURATION FOR BACKEND APPLICATION</vt:lpstr>
      <vt:lpstr>SSL CONFIGURATION FOR BACKEND APPLICATION</vt:lpstr>
      <vt:lpstr>SSL CONFIGURATION FOR BACKEND APPLICATION</vt:lpstr>
      <vt:lpstr>SSL CONFIGURATION FOR BACKEND APPLICATION</vt:lpstr>
      <vt:lpstr>PowerPoint Presentation</vt:lpstr>
      <vt:lpstr>PENGUJIAN WEB HOUSY</vt:lpstr>
      <vt:lpstr>PENGUJIAN WEB HOUSY</vt:lpstr>
      <vt:lpstr>PENGUJIAN WEB HOUSY</vt:lpstr>
      <vt:lpstr>PENGUJIAN WEB HOUSY</vt:lpstr>
      <vt:lpstr>PENGUJIAN WEB HOUSY</vt:lpstr>
      <vt:lpstr>PENGUJIAN WEB HOUSY</vt:lpstr>
      <vt:lpstr>PENGUJIAN WEB HOUSY</vt:lpstr>
      <vt:lpstr>PENGUJIAN WEB HOUSY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lastModifiedBy>Tiarani Nurfadilla</cp:lastModifiedBy>
  <cp:revision>20</cp:revision>
  <dcterms:modified xsi:type="dcterms:W3CDTF">2020-12-20T10:26:06Z</dcterms:modified>
</cp:coreProperties>
</file>